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3" r:id="rId3"/>
    <p:sldId id="270" r:id="rId4"/>
    <p:sldId id="280" r:id="rId5"/>
    <p:sldId id="257" r:id="rId6"/>
    <p:sldId id="259" r:id="rId7"/>
    <p:sldId id="260" r:id="rId8"/>
    <p:sldId id="261" r:id="rId9"/>
    <p:sldId id="282" r:id="rId10"/>
    <p:sldId id="262" r:id="rId11"/>
    <p:sldId id="263" r:id="rId12"/>
    <p:sldId id="281" r:id="rId13"/>
    <p:sldId id="264" r:id="rId14"/>
    <p:sldId id="265" r:id="rId15"/>
    <p:sldId id="266" r:id="rId16"/>
    <p:sldId id="267" r:id="rId17"/>
    <p:sldId id="276" r:id="rId18"/>
    <p:sldId id="277" r:id="rId19"/>
    <p:sldId id="278" r:id="rId20"/>
    <p:sldId id="279" r:id="rId21"/>
    <p:sldId id="26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4AE661-5FA5-44BB-9635-7B26851C5052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0AF8E0A-13AB-4138-9F95-918100A01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426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DF6AF-51BA-4B24-8BAD-ECE6D6A3410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75FEC-0F1F-4DFC-B105-92DDC733B513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3E158-03C4-4AE3-93F6-4C4217D8F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426B0-DCE8-4E29-9EE8-131A60F18B79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841C-2B69-42A8-9A4C-8C36933EF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0902B-608C-41F3-BD38-AB2DBD462840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6C16-EF62-45A9-BB2D-1870625658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>
            <a:normAutofit/>
          </a:bodyPr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B27D-6E2E-4F83-9972-D21178EEE4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23A7-9C0B-4F1D-B47D-D2E30E4F811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447-F40F-4E68-A2B3-A059CC3948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38C2D-FF0F-425E-82F2-35785259E60E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D574-E0D3-4C9D-B3D4-11283B3E8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B0C2-58A9-4372-9BA3-CBEC5C4D5078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5BD84-36F1-410F-A592-2817C71B7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29C86-205C-409B-AC83-82A6CAA64A98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D113-01DF-4E20-B203-37F11E8EB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5262E-C1DF-44ED-80F0-ABE6456D7856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30220-4643-4FCB-B341-64DBBF6C56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D5B71-D1D7-4330-93DE-046C73E1A5E1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DB474-F789-436D-9DC2-918CB74F0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63732-C0BF-4F05-9DC8-F7BBF32374AC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C592-5BFA-4ECF-92F3-1B7A39BCA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F6EB0-55EB-43BE-B7B1-64B7CD499F8A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3E4E-1075-4EE5-A7BC-AF6B71655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101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7C5806-66B1-496D-BDCC-CFCE8FBAD633}" type="datetimeFigureOut">
              <a:rPr lang="ru-RU"/>
              <a:pPr>
                <a:defRPr/>
              </a:pPr>
              <a:t>01.05.2020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7C06-1A53-49CD-900B-1A88218E2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09" r:id="rId4"/>
    <p:sldLayoutId id="2147483815" r:id="rId5"/>
    <p:sldLayoutId id="2147483810" r:id="rId6"/>
    <p:sldLayoutId id="2147483816" r:id="rId7"/>
    <p:sldLayoutId id="2147483817" r:id="rId8"/>
    <p:sldLayoutId id="2147483818" r:id="rId9"/>
    <p:sldLayoutId id="2147483811" r:id="rId10"/>
    <p:sldLayoutId id="2147483819" r:id="rId11"/>
    <p:sldLayoutId id="214748382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357298"/>
            <a:ext cx="8458200" cy="1222375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Создателям презентаций</a:t>
            </a:r>
            <a:r>
              <a:rPr lang="ru-RU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СОВЕТЫ ПО СОСТАВЛЕНИЮ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8604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Анимационные  эффекты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7"/>
          </a:xfrm>
        </p:spPr>
        <p:txBody>
          <a:bodyPr>
            <a:normAutofit/>
          </a:bodyPr>
          <a:lstStyle/>
          <a:p>
            <a:pPr algn="just" eaLnBrk="1" fontAlgn="auto" hangingPunct="1">
              <a:lnSpc>
                <a:spcPct val="13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Используйте возможности компьютерной анимации для представления информации на слайде;</a:t>
            </a:r>
          </a:p>
          <a:p>
            <a:pPr algn="just" eaLnBrk="1" fontAlgn="auto" hangingPunct="1">
              <a:lnSpc>
                <a:spcPct val="13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не стоит злоупотреблять различными анимационными эффектами, они не должны отвлекать внимание от содержания информации на слайде.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Содержание информации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Используйте короткие слова и предложения;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Минимизируйте количество предлогов, наречий, прилагательных;</a:t>
            </a:r>
          </a:p>
          <a:p>
            <a:pPr algn="just" eaLnBrk="1" fontAlgn="auto" hangingPunct="1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Заголовки должны привлекать внимание аудитории.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Объём  информации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9001156" cy="5715016"/>
          </a:xfrm>
        </p:spPr>
        <p:txBody>
          <a:bodyPr>
            <a:noAutofit/>
          </a:bodyPr>
          <a:lstStyle/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стоит заполнять один слайд слишком большим объемом информации: люди могут единовременно запомнить не более трех фактов, выводов, определений;</a:t>
            </a: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Наибольшая эффективность достигается тогда, когда ключевые пункты отображаются по одному на каждом отдельном слайде.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Расположение информации на слайде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4162"/>
            <a:ext cx="9144000" cy="5303837"/>
          </a:xfrm>
        </p:spPr>
        <p:txBody>
          <a:bodyPr/>
          <a:lstStyle/>
          <a:p>
            <a:pPr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Предпочтительно горизонтальное расположение информации;</a:t>
            </a:r>
          </a:p>
          <a:p>
            <a:pPr marL="342900" lvl="1" indent="-342900"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Не более 10 строк;</a:t>
            </a:r>
          </a:p>
          <a:p>
            <a:pPr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Наиболее важная информация должна располагаться в центре экрана;</a:t>
            </a:r>
          </a:p>
          <a:p>
            <a:pPr algn="just" eaLnBrk="1" hangingPunct="1">
              <a:spcBef>
                <a:spcPts val="900"/>
              </a:spcBef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на слайде располагается картинка, надпись должна располагаться под ней.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рифты</a:t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заголовков – размер не менее 24;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информации – размер не менее 18;</a:t>
            </a:r>
          </a:p>
          <a:p>
            <a:pPr algn="just" fontAlgn="auto">
              <a:spcAft>
                <a:spcPts val="0"/>
              </a:spcAft>
              <a:buBlip>
                <a:blip r:embed="rId2"/>
              </a:buBlip>
              <a:defRPr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Тип шрифта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Roman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Нельзя смешивать разные типы шрифтов в одной презентации;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Для выделения информации следует использовать жирный шрифт, курсив (редко) или подчеркивание (для очень важного);</a:t>
            </a:r>
          </a:p>
          <a:p>
            <a:pPr algn="just" eaLnBrk="1" fontAlgn="auto" hangingPunct="1"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Нельзя злоупотреблять прописными буквами (они читаются хуже строчных).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Способы выделения информации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Bef>
                <a:spcPts val="1000"/>
              </a:spcBef>
              <a:buFont typeface="Wingdings 2" pitchFamily="18" charset="2"/>
              <a:buNone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Следует использовать:</a:t>
            </a:r>
          </a:p>
          <a:p>
            <a:pPr algn="just" eaLnBrk="1" hangingPunct="1">
              <a:lnSpc>
                <a:spcPct val="140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Рамки, границы, заливку;</a:t>
            </a:r>
          </a:p>
          <a:p>
            <a:pPr algn="just" eaLnBrk="1" hangingPunct="1">
              <a:lnSpc>
                <a:spcPct val="140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Разные цвета шрифтов, штриховку, стрелки;</a:t>
            </a:r>
          </a:p>
          <a:p>
            <a:pPr algn="just" eaLnBrk="1" hangingPunct="1">
              <a:lnSpc>
                <a:spcPct val="140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Рисунки, диаграммы, схемы для иллюстрации наиболее важных фактов.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Виды  слайдов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>
            <a:normAutofit/>
          </a:bodyPr>
          <a:lstStyle/>
          <a:p>
            <a:pPr indent="0" algn="ctr" eaLnBrk="1" fontAlgn="auto" hangingPunct="1">
              <a:spcBef>
                <a:spcPts val="100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4000" b="1" dirty="0" smtClean="0"/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Для обеспечения разнообразия следует использовать разные виды слайдов:</a:t>
            </a:r>
          </a:p>
          <a:p>
            <a:pPr marL="450850" lvl="8" indent="358775">
              <a:lnSpc>
                <a:spcPct val="150000"/>
              </a:lnSpc>
              <a:spcBef>
                <a:spcPts val="800"/>
              </a:spcBef>
              <a:buFont typeface="Wingdings 2"/>
              <a:buBlip>
                <a:blip r:embed="rId3"/>
              </a:buBlip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текстом;</a:t>
            </a:r>
          </a:p>
          <a:p>
            <a:pPr marL="450850" lvl="4" indent="358775" eaLnBrk="1" fontAlgn="auto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таблицами;</a:t>
            </a:r>
          </a:p>
          <a:p>
            <a:pPr marL="450850" lvl="4" indent="358775" eaLnBrk="1" fontAlgn="auto" hangingPunct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диаграммами.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BCDC2-E458-4401-B1E9-D57E0E6797C3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142852"/>
            <a:ext cx="7620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ГИСТОГРАММЫ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313" y="1428750"/>
            <a:ext cx="4191000" cy="4419600"/>
          </a:xfrm>
        </p:spPr>
        <p:txBody>
          <a:bodyPr>
            <a:normAutofit fontScale="92500" lnSpcReduction="20000"/>
          </a:bodyPr>
          <a:lstStyle/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Не более 6-8 «блоков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Четкое разделение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цветов;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Подпись данных – четко, желательно редко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Без общих рамок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lnSpc>
                <a:spcPct val="105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sz="3500" b="1" dirty="0">
                <a:latin typeface="Times New Roman" pitchFamily="18" charset="0"/>
                <a:cs typeface="Times New Roman" pitchFamily="18" charset="0"/>
              </a:rPr>
              <a:t>Легенда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внизу.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graphicFrame>
        <p:nvGraphicFramePr>
          <p:cNvPr id="88064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495800" y="1287463"/>
          <a:ext cx="5181600" cy="557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Диаграмма" r:id="rId4" imgW="4238752" imgH="4771949" progId="MSGraph.Chart.8">
                  <p:embed followColorScheme="full"/>
                </p:oleObj>
              </mc:Choice>
              <mc:Fallback>
                <p:oleObj name="Диаграмма" r:id="rId4" imgW="4238752" imgH="4771949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287463"/>
                        <a:ext cx="5181600" cy="5570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6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8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8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  <p:bldOleChart spid="880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2CC7-9C84-49B8-B563-BE325556A82C}" type="slidenum">
              <a:rPr lang="ru-RU"/>
              <a:pPr>
                <a:defRPr/>
              </a:pPr>
              <a:t>18</a:t>
            </a:fld>
            <a:endParaRPr lang="ru-R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214290"/>
            <a:ext cx="7620000" cy="85725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Графики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362200"/>
            <a:ext cx="4714875" cy="327660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более 3-4 «линий»;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Жирные линии;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Яркая – главная;</a:t>
            </a:r>
          </a:p>
          <a:p>
            <a:pPr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Шрифты – чёткие.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graphicFrame>
        <p:nvGraphicFramePr>
          <p:cNvPr id="89088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6613" y="1976438"/>
          <a:ext cx="380841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4" imgW="3810000" imgH="4114800" progId="MSGraph.Chart.8">
                  <p:embed followColorScheme="full"/>
                </p:oleObj>
              </mc:Choice>
              <mc:Fallback>
                <p:oleObj name="Диаграмма" r:id="rId4" imgW="3810000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976438"/>
                        <a:ext cx="3808412" cy="411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  <p:bldOleChart spid="8908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A16A15-37DB-4D09-BA8C-A44EFCD1A166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0"/>
            <a:ext cx="7620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Круговые диаграммы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3143248"/>
            <a:ext cx="4495800" cy="2724152"/>
          </a:xfrm>
        </p:spPr>
        <p:txBody>
          <a:bodyPr/>
          <a:lstStyle/>
          <a:p>
            <a:pPr algn="just"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Наибольший «кусочек» внизу;</a:t>
            </a:r>
          </a:p>
          <a:p>
            <a:pPr algn="just" eaLnBrk="1" hangingPunct="1">
              <a:lnSpc>
                <a:spcPct val="105000"/>
              </a:lnSpc>
              <a:buFont typeface="Wingdings 2" pitchFamily="18" charset="2"/>
              <a:buBlip>
                <a:blip r:embed="rId3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Главный – яркий или «выползает» из диаграммы.</a:t>
            </a:r>
          </a:p>
        </p:txBody>
      </p:sp>
      <p:graphicFrame>
        <p:nvGraphicFramePr>
          <p:cNvPr id="78852" name="Object 2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4646613" y="1976438"/>
          <a:ext cx="4170362" cy="411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Диаграмма" r:id="rId4" imgW="4172102" imgH="4114800" progId="MSGraph.Chart.8">
                  <p:embed followColorScheme="full"/>
                </p:oleObj>
              </mc:Choice>
              <mc:Fallback>
                <p:oleObj name="Диаграмма" r:id="rId4" imgW="4172102" imgH="41148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6613" y="1976438"/>
                        <a:ext cx="4170362" cy="4113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autoUpdateAnimBg="0"/>
      <p:bldOleChart spid="788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0" y="609600"/>
            <a:ext cx="9144000" cy="710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Термин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презентация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– представлять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 – это выступление, доклад, защита проекта и многое другое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риложение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Microsoft PowerPoint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входящее в состав пакета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Microsoft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универсальное средство, предназначенное для создания, оформления и показа презентаций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Подобно тому, как текстовый документ состоит из страниц, файл презентации состоит из последовательности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слайдов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Cambria" pitchFamily="18" charset="0"/>
            </a:endParaRPr>
          </a:p>
          <a:p>
            <a:endParaRPr lang="ru-RU" sz="2000" dirty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285875" y="0"/>
            <a:ext cx="6215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3BFB7E-5791-48D1-BC64-7027EA1A1B42}" type="slidenum">
              <a:rPr lang="ru-RU"/>
              <a:pPr>
                <a:defRPr/>
              </a:pPr>
              <a:t>20</a:t>
            </a:fld>
            <a:endParaRPr lang="ru-RU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142852"/>
            <a:ext cx="7620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428750"/>
            <a:ext cx="8858312" cy="3929063"/>
          </a:xfrm>
        </p:spPr>
        <p:txBody>
          <a:bodyPr/>
          <a:lstStyle/>
          <a:p>
            <a:pPr algn="just" eaLnBrk="1" hangingPunct="1">
              <a:lnSpc>
                <a:spcPct val="115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Использовать редко;</a:t>
            </a: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Столбцов не более – 6, строк не более – 5;</a:t>
            </a: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Подписи – кратко, по центру;</a:t>
            </a:r>
          </a:p>
          <a:p>
            <a:pPr algn="just" eaLnBrk="1" hangingPunct="1">
              <a:lnSpc>
                <a:spcPct val="115000"/>
              </a:lnSpc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Цифры – крупно, желательно до десятых долей.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3116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Cambria" pitchFamily="18" charset="0"/>
                <a:cs typeface="Arial"/>
              </a:rPr>
              <a:t>Творческих Вам успехов!</a:t>
            </a:r>
            <a:endParaRPr lang="ru-RU" sz="4000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latin typeface="Cambria" pitchFamily="18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0" y="428625"/>
            <a:ext cx="9144000" cy="57150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Создание презентации в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MS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Point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TextBox 12"/>
          <p:cNvSpPr txBox="1">
            <a:spLocks noChangeArrowheads="1"/>
          </p:cNvSpPr>
          <p:nvPr/>
        </p:nvSpPr>
        <p:spPr bwMode="auto">
          <a:xfrm>
            <a:off x="500063" y="264318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Фон</a:t>
            </a:r>
          </a:p>
        </p:txBody>
      </p:sp>
      <p:sp>
        <p:nvSpPr>
          <p:cNvPr id="16388" name="TextBox 15"/>
          <p:cNvSpPr txBox="1">
            <a:spLocks noChangeArrowheads="1"/>
          </p:cNvSpPr>
          <p:nvPr/>
        </p:nvSpPr>
        <p:spPr bwMode="auto">
          <a:xfrm>
            <a:off x="500063" y="391636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Таблица</a:t>
            </a:r>
          </a:p>
        </p:txBody>
      </p:sp>
      <p:sp>
        <p:nvSpPr>
          <p:cNvPr id="16389" name="TextBox 16"/>
          <p:cNvSpPr txBox="1">
            <a:spLocks noChangeArrowheads="1"/>
          </p:cNvSpPr>
          <p:nvPr/>
        </p:nvSpPr>
        <p:spPr bwMode="auto">
          <a:xfrm>
            <a:off x="500063" y="5202238"/>
            <a:ext cx="1643062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Графическое изображение</a:t>
            </a:r>
          </a:p>
        </p:txBody>
      </p:sp>
      <p:sp>
        <p:nvSpPr>
          <p:cNvPr id="16390" name="TextBox 17"/>
          <p:cNvSpPr txBox="1">
            <a:spLocks noChangeArrowheads="1"/>
          </p:cNvSpPr>
          <p:nvPr/>
        </p:nvSpPr>
        <p:spPr bwMode="auto">
          <a:xfrm>
            <a:off x="500063" y="434498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Диаграмма</a:t>
            </a:r>
          </a:p>
        </p:txBody>
      </p:sp>
      <p:sp>
        <p:nvSpPr>
          <p:cNvPr id="16391" name="TextBox 18"/>
          <p:cNvSpPr txBox="1">
            <a:spLocks noChangeArrowheads="1"/>
          </p:cNvSpPr>
          <p:nvPr/>
        </p:nvSpPr>
        <p:spPr bwMode="auto">
          <a:xfrm>
            <a:off x="500063" y="3487738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Фильм</a:t>
            </a:r>
          </a:p>
        </p:txBody>
      </p:sp>
      <p:sp>
        <p:nvSpPr>
          <p:cNvPr id="16392" name="TextBox 19"/>
          <p:cNvSpPr txBox="1">
            <a:spLocks noChangeArrowheads="1"/>
          </p:cNvSpPr>
          <p:nvPr/>
        </p:nvSpPr>
        <p:spPr bwMode="auto">
          <a:xfrm>
            <a:off x="500063" y="305911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Текст</a:t>
            </a:r>
          </a:p>
        </p:txBody>
      </p:sp>
      <p:sp>
        <p:nvSpPr>
          <p:cNvPr id="16393" name="TextBox 20"/>
          <p:cNvSpPr txBox="1">
            <a:spLocks noChangeArrowheads="1"/>
          </p:cNvSpPr>
          <p:nvPr/>
        </p:nvSpPr>
        <p:spPr bwMode="auto">
          <a:xfrm>
            <a:off x="500063" y="4773613"/>
            <a:ext cx="1643062" cy="40011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Звук</a:t>
            </a:r>
          </a:p>
        </p:txBody>
      </p:sp>
      <p:sp>
        <p:nvSpPr>
          <p:cNvPr id="16394" name="TextBox 21"/>
          <p:cNvSpPr txBox="1">
            <a:spLocks noChangeArrowheads="1"/>
          </p:cNvSpPr>
          <p:nvPr/>
        </p:nvSpPr>
        <p:spPr bwMode="auto">
          <a:xfrm>
            <a:off x="2643188" y="2643188"/>
            <a:ext cx="171450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Выбор макета слайда</a:t>
            </a:r>
          </a:p>
        </p:txBody>
      </p:sp>
      <p:sp>
        <p:nvSpPr>
          <p:cNvPr id="16395" name="TextBox 22"/>
          <p:cNvSpPr txBox="1">
            <a:spLocks noChangeArrowheads="1"/>
          </p:cNvSpPr>
          <p:nvPr/>
        </p:nvSpPr>
        <p:spPr bwMode="auto">
          <a:xfrm>
            <a:off x="2643188" y="3357563"/>
            <a:ext cx="171450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Оформление текста слайда</a:t>
            </a:r>
          </a:p>
        </p:txBody>
      </p:sp>
      <p:sp>
        <p:nvSpPr>
          <p:cNvPr id="16396" name="TextBox 23"/>
          <p:cNvSpPr txBox="1">
            <a:spLocks noChangeArrowheads="1"/>
          </p:cNvSpPr>
          <p:nvPr/>
        </p:nvSpPr>
        <p:spPr bwMode="auto">
          <a:xfrm>
            <a:off x="2643188" y="4071938"/>
            <a:ext cx="1714500" cy="1015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Цветовое оформление слайда</a:t>
            </a:r>
          </a:p>
        </p:txBody>
      </p:sp>
      <p:sp>
        <p:nvSpPr>
          <p:cNvPr id="16397" name="TextBox 24"/>
          <p:cNvSpPr txBox="1">
            <a:spLocks noChangeArrowheads="1"/>
          </p:cNvSpPr>
          <p:nvPr/>
        </p:nvSpPr>
        <p:spPr bwMode="auto">
          <a:xfrm>
            <a:off x="2643188" y="5143500"/>
            <a:ext cx="1714500" cy="132343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Вставка объекта (например, рисунок)</a:t>
            </a:r>
          </a:p>
        </p:txBody>
      </p:sp>
      <p:sp>
        <p:nvSpPr>
          <p:cNvPr id="16398" name="TextBox 25"/>
          <p:cNvSpPr txBox="1">
            <a:spLocks noChangeArrowheads="1"/>
          </p:cNvSpPr>
          <p:nvPr/>
        </p:nvSpPr>
        <p:spPr bwMode="auto">
          <a:xfrm>
            <a:off x="4857750" y="2640013"/>
            <a:ext cx="200025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пределах одного слайда</a:t>
            </a:r>
          </a:p>
        </p:txBody>
      </p:sp>
      <p:sp>
        <p:nvSpPr>
          <p:cNvPr id="16399" name="TextBox 26"/>
          <p:cNvSpPr txBox="1">
            <a:spLocks noChangeArrowheads="1"/>
          </p:cNvSpPr>
          <p:nvPr/>
        </p:nvSpPr>
        <p:spPr bwMode="auto">
          <a:xfrm>
            <a:off x="4857750" y="3497263"/>
            <a:ext cx="2000250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Появление и смена слайдов</a:t>
            </a:r>
          </a:p>
        </p:txBody>
      </p:sp>
      <p:sp>
        <p:nvSpPr>
          <p:cNvPr id="16400" name="TextBox 27"/>
          <p:cNvSpPr txBox="1">
            <a:spLocks noChangeArrowheads="1"/>
          </p:cNvSpPr>
          <p:nvPr/>
        </p:nvSpPr>
        <p:spPr bwMode="auto">
          <a:xfrm>
            <a:off x="7358063" y="2643188"/>
            <a:ext cx="1785937" cy="70788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Управление докладчиком</a:t>
            </a:r>
          </a:p>
        </p:txBody>
      </p:sp>
      <p:sp>
        <p:nvSpPr>
          <p:cNvPr id="16401" name="TextBox 28"/>
          <p:cNvSpPr txBox="1">
            <a:spLocks noChangeArrowheads="1"/>
          </p:cNvSpPr>
          <p:nvPr/>
        </p:nvSpPr>
        <p:spPr bwMode="auto">
          <a:xfrm>
            <a:off x="7358082" y="3500438"/>
            <a:ext cx="1785917" cy="10156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>
            <a:spAutoFit/>
          </a:bodyPr>
          <a:lstStyle/>
          <a:p>
            <a:pPr algn="ct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Автомати-ческая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смена слайдов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-1486693" y="3772694"/>
            <a:ext cx="34020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rot="5400000" flipH="1" flipV="1">
            <a:off x="214313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214313" y="5500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214313" y="4929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214313" y="45005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214313" y="407193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14313" y="3714750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14313" y="3214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14313" y="27860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 flipH="1" flipV="1">
            <a:off x="214313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 rot="5400000">
            <a:off x="656432" y="3772694"/>
            <a:ext cx="34020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 rot="5400000" flipH="1" flipV="1">
            <a:off x="2357438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2357438" y="55006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2357438" y="450056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 flipH="1" flipV="1">
            <a:off x="2357438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357438" y="3643313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2357438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 rot="5400000">
            <a:off x="3714750" y="2928938"/>
            <a:ext cx="1714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 rot="5400000" flipH="1" flipV="1">
            <a:off x="4572000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/>
          <p:nvPr/>
        </p:nvCxnSpPr>
        <p:spPr>
          <a:xfrm rot="5400000" flipH="1" flipV="1">
            <a:off x="4572000" y="5429250"/>
            <a:ext cx="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4572000" y="3786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>
            <a:off x="4572000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 rot="5400000">
            <a:off x="6215063" y="2928938"/>
            <a:ext cx="17145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7072313" y="3786188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7072313" y="3000375"/>
            <a:ext cx="285750" cy="0"/>
          </a:xfrm>
          <a:prstGeom prst="line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/>
          <p:cNvCxnSpPr/>
          <p:nvPr/>
        </p:nvCxnSpPr>
        <p:spPr>
          <a:xfrm rot="5400000">
            <a:off x="1142206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 стрелкой 123"/>
          <p:cNvCxnSpPr/>
          <p:nvPr/>
        </p:nvCxnSpPr>
        <p:spPr>
          <a:xfrm rot="5400000">
            <a:off x="3001169" y="1213644"/>
            <a:ext cx="428625" cy="158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/>
          <p:cNvCxnSpPr/>
          <p:nvPr/>
        </p:nvCxnSpPr>
        <p:spPr>
          <a:xfrm rot="5400000">
            <a:off x="5358606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/>
          <p:nvPr/>
        </p:nvCxnSpPr>
        <p:spPr>
          <a:xfrm rot="5400000">
            <a:off x="7501731" y="1213644"/>
            <a:ext cx="428625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2875" y="1428750"/>
            <a:ext cx="2000250" cy="785813"/>
          </a:xfrm>
          <a:prstGeom prst="roundRect">
            <a:avLst/>
          </a:prstGeom>
          <a:ln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Основные объекты слайда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86000" y="1428750"/>
            <a:ext cx="2071688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слайда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500563" y="1428750"/>
            <a:ext cx="2428875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Ins="36000" bIns="0"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Настройка эффектов анимации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7000875" y="1428750"/>
            <a:ext cx="2000250" cy="78581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Настройка демонстрации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Экранный интерфейс </a:t>
            </a:r>
            <a:r>
              <a:rPr lang="en-US" sz="3200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MS power point</a:t>
            </a:r>
            <a:endParaRPr lang="ru-RU" sz="3200" b="1" kern="10" dirty="0" smtClean="0">
              <a:ln w="9360">
                <a:solidFill>
                  <a:srgbClr val="000000"/>
                </a:solidFill>
                <a:miter lim="800000"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Содержимое 5" descr="Pain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85795"/>
            <a:ext cx="9144000" cy="607220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Советы  по  составлению  презентаций</a:t>
            </a:r>
            <a:endParaRPr lang="ru-RU" b="1" kern="10" dirty="0">
              <a:ln w="9360">
                <a:solidFill>
                  <a:srgbClr val="000000"/>
                </a:solidFill>
                <a:miter lim="800000"/>
                <a:headEnd/>
                <a:tailEnd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marL="608013" indent="0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None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Для определения основной задачи презентации необходимо выяснить:</a:t>
            </a:r>
          </a:p>
          <a:p>
            <a:pPr marL="608013" indent="-608013" algn="just"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Char char=""/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608013" indent="-608013" algn="just" eaLnBrk="1" fontAlgn="auto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 2"/>
              <a:buBlip>
                <a:blip r:embed="rId2"/>
              </a:buBlip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Какова конечная цель презентации;</a:t>
            </a:r>
          </a:p>
          <a:p>
            <a:pPr marL="608013" indent="-608013" algn="just" eaLnBrk="1" fontAlgn="auto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 2"/>
              <a:buBlip>
                <a:blip r:embed="rId2"/>
              </a:buBlip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представляет собой объект презентации;</a:t>
            </a:r>
          </a:p>
          <a:p>
            <a:pPr marL="608013" indent="-608013" algn="just" eaLnBrk="1" fontAlgn="auto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Font typeface="Wingdings 2"/>
              <a:buBlip>
                <a:blip r:embed="rId2"/>
              </a:buBlip>
              <a:tabLst>
                <a:tab pos="1179513" algn="l"/>
                <a:tab pos="2093913" algn="l"/>
                <a:tab pos="3008313" algn="l"/>
                <a:tab pos="3922713" algn="l"/>
                <a:tab pos="4837113" algn="l"/>
                <a:tab pos="5751513" algn="l"/>
                <a:tab pos="6665913" algn="l"/>
                <a:tab pos="7580313" algn="l"/>
                <a:tab pos="8494713" algn="l"/>
                <a:tab pos="9409113" algn="l"/>
                <a:tab pos="10323513" algn="l"/>
              </a:tabLst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какой аудитории предназначена презентация.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тиль</a:t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>
            <a:normAutofit fontScale="92500"/>
          </a:bodyPr>
          <a:lstStyle/>
          <a:p>
            <a:pPr algn="just" eaLnBrk="1" fontAlgn="auto" hangingPunct="1">
              <a:lnSpc>
                <a:spcPct val="155000"/>
              </a:lnSpc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Соблюдайте единый стиль оформления;</a:t>
            </a:r>
          </a:p>
          <a:p>
            <a:pPr algn="just" eaLnBrk="1" fontAlgn="auto" hangingPunct="1">
              <a:lnSpc>
                <a:spcPct val="155000"/>
              </a:lnSpc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Избегайте стилей, которые будут отвлекать от самой презентации;</a:t>
            </a:r>
          </a:p>
          <a:p>
            <a:pPr algn="just" eaLnBrk="1" fontAlgn="auto" hangingPunct="1">
              <a:lnSpc>
                <a:spcPct val="155000"/>
              </a:lnSpc>
              <a:spcAft>
                <a:spcPts val="0"/>
              </a:spcAft>
              <a:buFont typeface="Wingdings 2"/>
              <a:buBlip>
                <a:blip r:embed="rId2"/>
              </a:buBlip>
              <a:defRPr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Вспомогательная информация (управляющие кнопки) не должна преобладать над основной информацией (текст, рисунки).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он</a:t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ts val="900"/>
              </a:spcBef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фона выбирайте более холодные тона (синий или зеленый);</a:t>
            </a:r>
          </a:p>
          <a:p>
            <a:pPr algn="just" eaLnBrk="1" hangingPunct="1">
              <a:lnSpc>
                <a:spcPct val="150000"/>
              </a:lnSpc>
              <a:spcBef>
                <a:spcPts val="900"/>
              </a:spcBef>
              <a:buFont typeface="Wingdings 2" pitchFamily="18" charset="2"/>
              <a:buBlip>
                <a:blip r:embed="rId2"/>
              </a:buBlip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Используйте свои фоны и цветовые схемы;</a:t>
            </a:r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10001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спользование цвета</a:t>
            </a:r>
            <a: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kern="10" dirty="0" smtClean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blipFill dpi="0" rotWithShape="0">
                  <a:blip r:embed="rId2"/>
                  <a:srcRect/>
                  <a:stretch>
                    <a:fillRect/>
                  </a:stretch>
                </a:blip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одном слайде рекомендуется использовать не более трех цветов: один для фона, один для заголовков, один для текста;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фона и текста используйте контрастные цвета.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None/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Wingdings 2"/>
              <a:buBlip>
                <a:blip r:embed="rId3"/>
              </a:buBlip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Для большой аудитории – темный фон и светлые буквы, для небольшой – светлый фон и темные буквы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FBACDA-DE82-4536-AEE5-9577551BECFE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ltGray">
          <a:xfrm>
            <a:off x="0" y="4191000"/>
            <a:ext cx="9144000" cy="1524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800">
              <a:latin typeface="Franklin Gothic Book" pitchFamily="34" charset="0"/>
            </a:endParaRPr>
          </a:p>
        </p:txBody>
      </p:sp>
      <p:sp>
        <p:nvSpPr>
          <p:cNvPr id="74760" name="Rectangle 8"/>
          <p:cNvSpPr>
            <a:spLocks noChangeArrowheads="1"/>
          </p:cNvSpPr>
          <p:nvPr/>
        </p:nvSpPr>
        <p:spPr bwMode="ltGray">
          <a:xfrm>
            <a:off x="0" y="2590800"/>
            <a:ext cx="9144000" cy="1447800"/>
          </a:xfrm>
          <a:prstGeom prst="rect">
            <a:avLst/>
          </a:prstGeom>
          <a:solidFill>
            <a:srgbClr val="66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latin typeface="Franklin Gothic Book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86800" cy="84124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kern="10" dirty="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latin typeface="Times New Roman" pitchFamily="18" charset="0"/>
                <a:cs typeface="Times New Roman" pitchFamily="18" charset="0"/>
              </a:rPr>
              <a:t>Сочетание цветов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ltGray">
          <a:xfrm>
            <a:off x="0" y="1916113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хорошая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видимость                 плохая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видимость</a:t>
            </a:r>
          </a:p>
        </p:txBody>
      </p:sp>
      <p:sp>
        <p:nvSpPr>
          <p:cNvPr id="74759" name="Line 7"/>
          <p:cNvSpPr>
            <a:spLocks noChangeShapeType="1"/>
          </p:cNvSpPr>
          <p:nvPr/>
        </p:nvSpPr>
        <p:spPr bwMode="ltGray">
          <a:xfrm flipV="1">
            <a:off x="3857620" y="2285992"/>
            <a:ext cx="139859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22536" name="Text Box 11"/>
          <p:cNvSpPr txBox="1">
            <a:spLocks noChangeArrowheads="1"/>
          </p:cNvSpPr>
          <p:nvPr/>
        </p:nvSpPr>
        <p:spPr bwMode="ltGray">
          <a:xfrm>
            <a:off x="0" y="300037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Белый</a:t>
            </a:r>
            <a:r>
              <a:rPr lang="ru-RU" sz="2800" b="1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800" b="1" dirty="0" err="1" smtClean="0">
                <a:solidFill>
                  <a:srgbClr val="00CC66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b="1" dirty="0" err="1" smtClean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фиолетовый</a:t>
            </a:r>
            <a:endParaRPr lang="ru-RU" sz="2800" b="1" dirty="0">
              <a:solidFill>
                <a:srgbClr val="99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7" name="Text Box 15"/>
          <p:cNvSpPr txBox="1">
            <a:spLocks noChangeArrowheads="1"/>
          </p:cNvSpPr>
          <p:nvPr/>
        </p:nvSpPr>
        <p:spPr bwMode="ltGray">
          <a:xfrm>
            <a:off x="228600" y="48006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Franklin Gothic Book" pitchFamily="34" charset="0"/>
            </a:endParaRPr>
          </a:p>
        </p:txBody>
      </p:sp>
      <p:sp>
        <p:nvSpPr>
          <p:cNvPr id="74768" name="Text Box 16"/>
          <p:cNvSpPr txBox="1">
            <a:spLocks noChangeArrowheads="1"/>
          </p:cNvSpPr>
          <p:nvPr/>
        </p:nvSpPr>
        <p:spPr bwMode="ltGray">
          <a:xfrm>
            <a:off x="0" y="457200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Черный</a:t>
            </a:r>
            <a:r>
              <a:rPr lang="ru-RU" sz="28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красный</a:t>
            </a:r>
            <a:r>
              <a:rPr lang="ru-RU" sz="2800" dirty="0" err="1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оранжевый</a:t>
            </a:r>
            <a:r>
              <a:rPr lang="ru-RU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зелёный</a:t>
            </a:r>
            <a:r>
              <a:rPr lang="ru-RU" sz="2800" dirty="0" err="1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2800" dirty="0" err="1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жёлтый</a:t>
            </a:r>
            <a:endParaRPr lang="ru-RU" sz="2800" dirty="0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  </a:t>
            </a:r>
            <a:r>
              <a:rPr lang="ru-RU" sz="2000" dirty="0"/>
              <a:t>		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4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20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4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74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4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60" grpId="0" animBg="1"/>
      <p:bldP spid="74758" grpId="0"/>
      <p:bldP spid="74759" grpId="0" animBg="1"/>
      <p:bldP spid="7476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7 Создателям презентаций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 7 Создателям презентаций</Template>
  <TotalTime>75</TotalTime>
  <Words>613</Words>
  <Application>Microsoft Office PowerPoint</Application>
  <PresentationFormat>Экран (4:3)</PresentationFormat>
  <Paragraphs>114</Paragraphs>
  <Slides>21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7 Создателям презентаций</vt:lpstr>
      <vt:lpstr>Диаграмма</vt:lpstr>
      <vt:lpstr>Создателям презентаций </vt:lpstr>
      <vt:lpstr>Презентация PowerPoint</vt:lpstr>
      <vt:lpstr>Презентация PowerPoint</vt:lpstr>
      <vt:lpstr>Экранный интерфейс MS power point</vt:lpstr>
      <vt:lpstr>Советы  по  составлению  презентаций</vt:lpstr>
      <vt:lpstr>Стиль </vt:lpstr>
      <vt:lpstr>Фон </vt:lpstr>
      <vt:lpstr>Использование цвета </vt:lpstr>
      <vt:lpstr>Сочетание цветов</vt:lpstr>
      <vt:lpstr>Анимационные  эффекты </vt:lpstr>
      <vt:lpstr>Содержание информации </vt:lpstr>
      <vt:lpstr>Объём  информации </vt:lpstr>
      <vt:lpstr>Расположение информации на слайде </vt:lpstr>
      <vt:lpstr>Шрифты </vt:lpstr>
      <vt:lpstr>Способы выделения информации</vt:lpstr>
      <vt:lpstr>Виды  слайдов </vt:lpstr>
      <vt:lpstr>ГИСТОГРАММЫ </vt:lpstr>
      <vt:lpstr>Графики </vt:lpstr>
      <vt:lpstr>Круговые диаграммы</vt:lpstr>
      <vt:lpstr>Таблицы </vt:lpstr>
      <vt:lpstr>Творческих Вам успехов!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Создателям презентаций</dc:title>
  <dc:creator>Коломеец</dc:creator>
  <cp:lastModifiedBy>Дом</cp:lastModifiedBy>
  <cp:revision>10</cp:revision>
  <dcterms:created xsi:type="dcterms:W3CDTF">2018-04-21T09:37:23Z</dcterms:created>
  <dcterms:modified xsi:type="dcterms:W3CDTF">2020-05-01T11:30:36Z</dcterms:modified>
</cp:coreProperties>
</file>