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9" r:id="rId9"/>
    <p:sldId id="265" r:id="rId10"/>
    <p:sldId id="272" r:id="rId11"/>
    <p:sldId id="270" r:id="rId12"/>
    <p:sldId id="268" r:id="rId13"/>
    <p:sldId id="275" r:id="rId14"/>
    <p:sldId id="271" r:id="rId15"/>
    <p:sldId id="273" r:id="rId16"/>
    <p:sldId id="274" r:id="rId17"/>
    <p:sldId id="27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E6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4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ypol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oypolk.ru/blagoveshchensk/news/emblema-bessmertnogo-pol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3"/>
            <a:ext cx="8204448" cy="12961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  <a:scene3d>
              <a:camera prst="orthographicFront"/>
              <a:lightRig rig="balanced" dir="t"/>
            </a:scene3d>
            <a:sp3d extrusionH="57150" prstMaterial="plastic">
              <a:bevelT h="25400" prst="softRound"/>
              <a:bevelB w="57150" h="38100" prst="hardEdge"/>
            </a:sp3d>
          </a:bodyPr>
          <a:lstStyle/>
          <a:p>
            <a:pPr algn="ctr"/>
            <a:r>
              <a:rPr lang="ru-RU" dirty="0" smtClean="0">
                <a:effectLst>
                  <a:outerShdw blurRad="50800" dist="38100" algn="l" rotWithShape="0">
                    <a:prstClr val="black">
                      <a:alpha val="37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38100" algn="l" rotWithShape="0">
                    <a:prstClr val="black">
                      <a:alpha val="37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effectLst>
                  <a:outerShdw blurRad="50800" dist="38100" algn="l" rotWithShape="0">
                    <a:prstClr val="black">
                      <a:alpha val="37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38100" algn="l" rotWithShape="0">
                    <a:prstClr val="black">
                      <a:alpha val="37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Калининский район Санкт-Петербурга  </a:t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примет участие в шествии </a:t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Невскому проспекту 9 мая 2015 года</a:t>
            </a:r>
            <a:endParaRPr lang="ru-RU" sz="27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636912"/>
            <a:ext cx="3744416" cy="4032448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C00000"/>
              </a:contourClr>
            </a:sp3d>
          </a:bodyPr>
          <a:lstStyle/>
          <a:p>
            <a:endParaRPr lang="ru-RU" dirty="0" smtClean="0"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Дед, вставай!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Посмотри, как мало осталось «твоих» в этом честном строю!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Дед, вставай!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Через десять годков, что за лица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увидят мои дети 9 мая?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Кем будут гордиться?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Ты не встанешь, я знаю!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Но я пронесу твою честь!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Ведь я твоя кровь!</a:t>
            </a:r>
          </a:p>
          <a:p>
            <a:pPr algn="ctr"/>
            <a:r>
              <a:rPr lang="ru-RU" sz="2100" i="1" dirty="0" smtClean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Ведь я твоя память!</a:t>
            </a:r>
          </a:p>
          <a:p>
            <a:endParaRPr lang="ru-RU" dirty="0"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P:\Бессмертный полк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896544" cy="33843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6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fontScale="62500" lnSpcReduction="20000"/>
          </a:bodyPr>
          <a:lstStyle/>
          <a:p>
            <a:pPr mar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/>
              <a:t>Подать заявку об участии в акции «Бессмертный полк» и получить  подробную информацию об акции можно в муниципальном образовании: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Гражданка</a:t>
            </a:r>
            <a:r>
              <a:rPr lang="ru-RU" dirty="0" smtClean="0"/>
              <a:t>, пр.Науки, д.41,                                              тел. </a:t>
            </a:r>
            <a:r>
              <a:rPr lang="ru-RU" b="1" dirty="0" smtClean="0"/>
              <a:t>535 35-61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Академическое</a:t>
            </a:r>
            <a:r>
              <a:rPr lang="ru-RU" dirty="0" smtClean="0"/>
              <a:t>, Гражданский пр., д.84,                      тел. </a:t>
            </a:r>
            <a:r>
              <a:rPr lang="ru-RU" b="1" dirty="0" smtClean="0"/>
              <a:t>555 26-59 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Финляндский округ</a:t>
            </a:r>
            <a:r>
              <a:rPr lang="ru-RU" dirty="0" smtClean="0"/>
              <a:t>, пр.Металлистов, д.93, лит.А,   тел. </a:t>
            </a:r>
            <a:r>
              <a:rPr lang="ru-RU" b="1" dirty="0" smtClean="0"/>
              <a:t>544 63-01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№ 21</a:t>
            </a:r>
            <a:r>
              <a:rPr lang="ru-RU" dirty="0" smtClean="0"/>
              <a:t>, ул. Лужская, д.10                                                        тел. </a:t>
            </a:r>
            <a:r>
              <a:rPr lang="ru-RU" b="1" dirty="0" smtClean="0"/>
              <a:t>531 31-38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Пискаревка</a:t>
            </a:r>
            <a:r>
              <a:rPr lang="ru-RU" dirty="0" smtClean="0"/>
              <a:t>, Пискаревский пр., д. 52,                          тел. </a:t>
            </a:r>
            <a:r>
              <a:rPr lang="ru-RU" b="1" dirty="0" smtClean="0"/>
              <a:t>298 33-90 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Северный</a:t>
            </a:r>
            <a:r>
              <a:rPr lang="ru-RU" dirty="0" smtClean="0"/>
              <a:t>, пр. Луначарского, д. 80/1,                            тел. </a:t>
            </a:r>
            <a:r>
              <a:rPr lang="ru-RU" b="1" dirty="0" smtClean="0"/>
              <a:t>558 56-05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b="1" dirty="0" smtClean="0"/>
              <a:t>МО Прометей</a:t>
            </a:r>
            <a:r>
              <a:rPr lang="ru-RU" dirty="0" smtClean="0"/>
              <a:t>, ул. Тимуровская, д. 8/1,                                тел. </a:t>
            </a:r>
            <a:r>
              <a:rPr lang="ru-RU" b="1" dirty="0" smtClean="0"/>
              <a:t>558 68-11</a:t>
            </a:r>
          </a:p>
          <a:p>
            <a:pPr mar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/>
              <a:t>Также можно подать заявку и получить информацию </a:t>
            </a:r>
            <a:r>
              <a:rPr lang="ru-RU" smtClean="0"/>
              <a:t>в организационном отделе </a:t>
            </a:r>
            <a:r>
              <a:rPr lang="ru-RU" dirty="0" smtClean="0"/>
              <a:t>администрации Калининского района по телефону </a:t>
            </a:r>
            <a:r>
              <a:rPr lang="ru-RU" b="1" dirty="0" smtClean="0"/>
              <a:t>417 47-34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advTm="11825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&amp;Kcy;&amp;ocy;&amp;lcy;&amp;softcy;&amp;scy;&amp;kcy;&amp;acy;&amp;yacy; &amp;Acy;&amp;Ecy;&amp;Scy;: &amp;Pcy;&amp;ocy;&amp;lcy;&amp;yacy;&amp;rcy;&amp;ncy;&amp;ocy;&amp;zcy;&amp;ocy;&amp;rcy;&amp;icy;&amp;ncy;&amp;tscy;&amp;ycy; &amp;fcy;&amp;ocy;&amp;rcy;&amp;mcy;&amp;icy;&amp;rcy;&amp;ucy;&amp;yucy;&amp;tcy; &quot;&amp;Bcy;&amp;iecy;&amp;scy;&amp;scy;&amp;mcy;&amp;iecy;&amp;rcy;&amp;tcy;&amp;ncy;&amp;ycy;&amp;jcy; &amp;pcy;&amp;ocy;&amp;lcy;&amp;kcy;&quot;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749" b="749"/>
          <a:stretch>
            <a:fillRect/>
          </a:stretch>
        </p:blipFill>
        <p:spPr bwMode="auto">
          <a:xfrm>
            <a:off x="4788024" y="188640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4725144"/>
            <a:ext cx="4233192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0" i="1" cap="none" dirty="0" smtClean="0">
                <a:latin typeface="Arial Black" pitchFamily="34" charset="0"/>
              </a:rPr>
              <a:t>Фамилия  Имя Отчество</a:t>
            </a:r>
            <a:br>
              <a:rPr lang="ru-RU" sz="1600" b="0" i="1" cap="none" dirty="0" smtClean="0">
                <a:latin typeface="Arial Black" pitchFamily="34" charset="0"/>
              </a:rPr>
            </a:br>
            <a:r>
              <a:rPr lang="ru-RU" sz="1600" b="0" i="1" cap="none" dirty="0" smtClean="0">
                <a:latin typeface="Arial Black" pitchFamily="34" charset="0"/>
              </a:rPr>
              <a:t>звание</a:t>
            </a:r>
            <a:endParaRPr lang="ru-RU" sz="1600" b="0" i="1" cap="none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6093296"/>
            <a:ext cx="8439472" cy="64807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Варианты оформления </a:t>
            </a:r>
            <a:r>
              <a:rPr lang="ru-RU" sz="2600" b="1" dirty="0" err="1" smtClean="0">
                <a:solidFill>
                  <a:srgbClr val="002060"/>
                </a:solidFill>
                <a:latin typeface="Arial Black" pitchFamily="34" charset="0"/>
              </a:rPr>
              <a:t>штендера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946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0638"/>
            <a:ext cx="7620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25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В Санкт-Петербурге начался прием заказов на изготовления </a:t>
            </a:r>
            <a:r>
              <a:rPr lang="ru-RU" sz="1800" b="1" dirty="0" err="1" smtClean="0">
                <a:solidFill>
                  <a:srgbClr val="0070C0"/>
                </a:solidFill>
              </a:rPr>
              <a:t>штендеров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883373"/>
          </a:xfrm>
        </p:spPr>
        <p:txBody>
          <a:bodyPr>
            <a:normAutofit fontScale="85000" lnSpcReduction="1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Изготовить транспарант/ </a:t>
            </a:r>
            <a:r>
              <a:rPr lang="ru-RU" sz="1800" dirty="0" err="1" smtClean="0"/>
              <a:t>штендер</a:t>
            </a:r>
            <a:r>
              <a:rPr lang="ru-RU" sz="1800" dirty="0" smtClean="0"/>
              <a:t> </a:t>
            </a:r>
            <a:r>
              <a:rPr lang="ru-RU" sz="1800" b="1" dirty="0" smtClean="0"/>
              <a:t>можно самостоятельно или заказать </a:t>
            </a:r>
            <a:r>
              <a:rPr lang="ru-RU" sz="1800" dirty="0" smtClean="0"/>
              <a:t>в специализированных центрах города.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Заказы на изготовление транспарантов принимают в сети </a:t>
            </a:r>
            <a:r>
              <a:rPr lang="ru-RU" sz="1800" b="1" u="sng" dirty="0" smtClean="0"/>
              <a:t>«</a:t>
            </a:r>
            <a:r>
              <a:rPr lang="ru-RU" sz="1800" b="1" u="sng" dirty="0" err="1" smtClean="0"/>
              <a:t>Копицентр</a:t>
            </a:r>
            <a:r>
              <a:rPr lang="ru-RU" sz="1800" b="1" u="sng" dirty="0" smtClean="0"/>
              <a:t>». </a:t>
            </a:r>
            <a:r>
              <a:rPr lang="ru-RU" sz="1800" dirty="0" smtClean="0"/>
              <a:t>Цена за полный комплект – 380 руб. до 30 апреля включительно. Начиная с 1 мая будет применяться срочный тариф из-за предполагаемого большого наплыва желающих. В этом году сделать заказ можно будет в </a:t>
            </a:r>
            <a:r>
              <a:rPr lang="ru-RU" sz="1800" dirty="0" err="1" smtClean="0"/>
              <a:t>онлайне</a:t>
            </a:r>
            <a:r>
              <a:rPr lang="ru-RU" sz="1800" dirty="0" smtClean="0"/>
              <a:t> с сайта сети </a:t>
            </a:r>
            <a:r>
              <a:rPr lang="ru-RU" sz="1800" dirty="0" err="1" smtClean="0"/>
              <a:t>Копицентр</a:t>
            </a:r>
            <a:r>
              <a:rPr lang="ru-RU" sz="1800" dirty="0" smtClean="0"/>
              <a:t> (</a:t>
            </a:r>
            <a:r>
              <a:rPr lang="ru-RU" sz="1800" dirty="0" err="1" smtClean="0"/>
              <a:t>copy.spb.ru</a:t>
            </a:r>
            <a:r>
              <a:rPr lang="ru-RU" sz="1800" dirty="0" smtClean="0"/>
              <a:t>). На их главной странице есть специальная кнопка "</a:t>
            </a:r>
            <a:r>
              <a:rPr lang="ru-RU" sz="1800" dirty="0" err="1" smtClean="0"/>
              <a:t>Штендеры</a:t>
            </a:r>
            <a:r>
              <a:rPr lang="ru-RU" sz="1800" dirty="0" smtClean="0"/>
              <a:t> Бессмертный Полк". </a:t>
            </a:r>
            <a:r>
              <a:rPr lang="ru-RU" sz="1800" b="1" dirty="0" smtClean="0"/>
              <a:t>Единый телефон </a:t>
            </a:r>
            <a:r>
              <a:rPr lang="ru-RU" sz="1800" dirty="0" smtClean="0"/>
              <a:t> +7 (812) 702-70-70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Адреса: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ул. Малая Морская, д. 8  Пн.-Пт. с 9.00 до 19.00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Лиговский пр., д.105 (во дворе) Пн.-Пт. с 9.00 до 19.00, </a:t>
            </a:r>
            <a:r>
              <a:rPr lang="ru-RU" sz="1800" dirty="0" err="1" smtClean="0"/>
              <a:t>Сб</a:t>
            </a:r>
            <a:r>
              <a:rPr lang="ru-RU" sz="1800" dirty="0" smtClean="0"/>
              <a:t>: с 10.00 до 16.00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ул. Большая Зеленина, д. 13 Пн.-Пт. с 9.00 до 19.00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пл. Стачек д.4 ДК Горького Пн.-Пт. с 9.00 до 19.00, </a:t>
            </a:r>
            <a:r>
              <a:rPr lang="ru-RU" sz="1800" dirty="0" err="1" smtClean="0"/>
              <a:t>Сб</a:t>
            </a:r>
            <a:r>
              <a:rPr lang="ru-RU" sz="1800" dirty="0" smtClean="0"/>
              <a:t>: с 10.00 до 16.00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ул. Садовая д. 40 Ежедневно - с 9.00 до 21.00, без обеда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Наб. канала </a:t>
            </a:r>
            <a:r>
              <a:rPr lang="ru-RU" sz="1800" dirty="0" err="1" smtClean="0"/>
              <a:t>Грибоедова</a:t>
            </a:r>
            <a:r>
              <a:rPr lang="ru-RU" sz="1800" dirty="0" smtClean="0"/>
              <a:t> д.18-20 Ежедневно - с 9.00 до 21.00, без обеда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 smtClean="0"/>
              <a:t>Каменноостровский</a:t>
            </a:r>
            <a:r>
              <a:rPr lang="ru-RU" sz="1800" dirty="0" smtClean="0"/>
              <a:t> проспект 42, ДК </a:t>
            </a:r>
            <a:r>
              <a:rPr lang="ru-RU" sz="1800" dirty="0" err="1" smtClean="0"/>
              <a:t>Ленсовета</a:t>
            </a:r>
            <a:r>
              <a:rPr lang="ru-RU" sz="1800" dirty="0" smtClean="0"/>
              <a:t> Ежедневно - с 09.00 до 21.00, без обеда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6-линия д.29, В.О. Ежедневно - с 09.00 до 21.00, без обеда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u="sng" dirty="0" smtClean="0"/>
              <a:t>Рекламно-производственный центр Фантазия</a:t>
            </a:r>
            <a:r>
              <a:rPr lang="ru-RU" sz="1800" dirty="0" smtClean="0"/>
              <a:t> предлагает изготовление транспарантов Бессмертный полк для прохождения в колонне на параде 9 мая за 1 шт. -350 руб.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по адресу :  </a:t>
            </a:r>
            <a:r>
              <a:rPr lang="ru-RU" sz="1800" dirty="0" smtClean="0"/>
              <a:t>пр. Художников 10 к.1 с 9.00 до 19.00 ежедневно.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1800" b="1" dirty="0"/>
          </a:p>
        </p:txBody>
      </p:sp>
    </p:spTree>
  </p:cSld>
  <p:clrMapOvr>
    <a:masterClrMapping/>
  </p:clrMapOvr>
  <p:transition advTm="2428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ЗАПИШИ ДЕДА В ПОЛК! 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«Бессмертный полк» </a:t>
            </a:r>
            <a:r>
              <a:rPr lang="ru-RU" dirty="0" smtClean="0"/>
              <a:t>не ограничивается только торжественным шествием 9 мая. Важно помнить о тех днях и победителях всегда. Поэтому призываем вспоминать истории о героях и публиковать их в разделе «</a:t>
            </a:r>
            <a:r>
              <a:rPr lang="ru-RU" b="1" dirty="0" smtClean="0"/>
              <a:t>Запиши деда в полк</a:t>
            </a:r>
            <a:r>
              <a:rPr lang="ru-RU" dirty="0" smtClean="0"/>
              <a:t>» на сайте Всероссийского «Бессмертного полка»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http:// </a:t>
            </a:r>
            <a:r>
              <a:rPr lang="ru-RU" b="1" dirty="0" err="1" smtClean="0">
                <a:solidFill>
                  <a:srgbClr val="0070C0"/>
                </a:solidFill>
              </a:rPr>
              <a:t>www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>moypolk.ru/</a:t>
            </a:r>
            <a:r>
              <a:rPr lang="en-US" b="1" dirty="0" err="1" smtClean="0">
                <a:solidFill>
                  <a:srgbClr val="0070C0"/>
                </a:solidFill>
              </a:rPr>
              <a:t>sankt-peterburg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1732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06" r="1443" b="3796"/>
          <a:stretch/>
        </p:blipFill>
        <p:spPr>
          <a:xfrm>
            <a:off x="179512" y="476672"/>
            <a:ext cx="8784976" cy="5832648"/>
          </a:xfrm>
        </p:spPr>
      </p:pic>
    </p:spTree>
  </p:cSld>
  <p:clrMapOvr>
    <a:masterClrMapping/>
  </p:clrMapOvr>
  <p:transition advTm="546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676456" cy="1224136"/>
          </a:xfrm>
          <a:prstGeom prst="rect">
            <a:avLst/>
          </a:prstGeom>
          <a:noFill/>
        </p:spPr>
      </p:pic>
      <p:pic>
        <p:nvPicPr>
          <p:cNvPr id="2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1340768"/>
            <a:ext cx="7360169" cy="5444170"/>
          </a:xfrm>
          <a:prstGeom prst="rect">
            <a:avLst/>
          </a:prstGeom>
        </p:spPr>
      </p:pic>
    </p:spTree>
  </p:cSld>
  <p:clrMapOvr>
    <a:masterClrMapping/>
  </p:clrMapOvr>
  <p:transition advTm="6599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/>
          </a:bodyPr>
          <a:lstStyle/>
          <a:p>
            <a:pPr marL="0" indent="360000">
              <a:spcBef>
                <a:spcPts val="600"/>
              </a:spcBef>
              <a:buNone/>
            </a:pPr>
            <a:r>
              <a:rPr lang="ru-RU" sz="3400" dirty="0" smtClean="0"/>
              <a:t>Возьмите фотографию своего солдата и приходите на построение «Бессмертного полка» </a:t>
            </a:r>
            <a:r>
              <a:rPr lang="ru-RU" sz="4000" b="1" u="sng" dirty="0" smtClean="0">
                <a:solidFill>
                  <a:srgbClr val="0070C0"/>
                </a:solidFill>
              </a:rPr>
              <a:t>9 мая 2015 года в </a:t>
            </a:r>
            <a:r>
              <a:rPr lang="ru-RU" sz="4000" b="1" u="sng" dirty="0" smtClean="0">
                <a:solidFill>
                  <a:srgbClr val="0070C0"/>
                </a:solidFill>
              </a:rPr>
              <a:t>15.30</a:t>
            </a:r>
            <a:endParaRPr lang="ru-RU" sz="4000" u="sng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3400" dirty="0" smtClean="0"/>
              <a:t>Место </a:t>
            </a:r>
            <a:r>
              <a:rPr lang="ru-RU" sz="3400" dirty="0" smtClean="0"/>
              <a:t>построения колонны Калининского района: </a:t>
            </a:r>
            <a:r>
              <a:rPr lang="ru-RU" sz="4000" b="1" u="sng" dirty="0" smtClean="0">
                <a:solidFill>
                  <a:srgbClr val="0070C0"/>
                </a:solidFill>
              </a:rPr>
              <a:t>от дома № 7 по ул</a:t>
            </a:r>
            <a:r>
              <a:rPr lang="ru-RU" sz="4000" b="1" u="sng" dirty="0" smtClean="0">
                <a:solidFill>
                  <a:srgbClr val="0070C0"/>
                </a:solidFill>
              </a:rPr>
              <a:t>. </a:t>
            </a:r>
            <a:r>
              <a:rPr lang="ru-RU" sz="4000" b="1" u="sng" dirty="0" smtClean="0">
                <a:solidFill>
                  <a:srgbClr val="0070C0"/>
                </a:solidFill>
              </a:rPr>
              <a:t>Марата</a:t>
            </a:r>
            <a:endParaRPr lang="ru-RU" sz="4000" b="1" u="sng" dirty="0" smtClean="0">
              <a:solidFill>
                <a:srgbClr val="0070C0"/>
              </a:solidFill>
            </a:endParaRPr>
          </a:p>
          <a:p>
            <a:pPr marL="0" indent="342900">
              <a:spcBef>
                <a:spcPts val="600"/>
              </a:spcBef>
              <a:buNone/>
            </a:pPr>
            <a:endParaRPr lang="ru-RU" sz="3400" dirty="0" smtClean="0"/>
          </a:p>
          <a:p>
            <a:pPr marL="0" indent="342900">
              <a:spcBef>
                <a:spcPts val="600"/>
              </a:spcBef>
              <a:buNone/>
            </a:pPr>
            <a:r>
              <a:rPr lang="ru-RU" sz="3400" dirty="0" smtClean="0"/>
              <a:t>Подробная </a:t>
            </a:r>
            <a:r>
              <a:rPr lang="ru-RU" sz="3400" dirty="0" smtClean="0"/>
              <a:t>информация по тел. </a:t>
            </a:r>
            <a:r>
              <a:rPr lang="ru-RU" sz="3400" b="1" dirty="0" smtClean="0"/>
              <a:t>417 47 34</a:t>
            </a:r>
          </a:p>
          <a:p>
            <a:pPr marL="0" indent="342900">
              <a:spcBef>
                <a:spcPts val="600"/>
              </a:spcBef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494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99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0811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Они должны идти победным строем в любые времена!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6805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Ко дню Победы  в Калининском районе формируется  колонна «Бессмертный полк», которая пройдет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9 мая 2015 года по Невскому проспекту.</a:t>
            </a:r>
            <a:endParaRPr lang="ru-RU" b="1" dirty="0" smtClean="0">
              <a:cs typeface="Aparajita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В ряды «Бессмертного полка» может встать каждый, кому дорога память о своем фронтовике, не дожившем до этого Дня Победы. «Возьмите транспарант с портретом солдата и приходите </a:t>
            </a:r>
            <a:br>
              <a:rPr lang="ru-RU" b="1" i="1" dirty="0" smtClean="0">
                <a:cs typeface="Aparajita" pitchFamily="34" charset="0"/>
              </a:rPr>
            </a:br>
            <a:r>
              <a:rPr lang="ru-RU" b="1" i="1" dirty="0" smtClean="0">
                <a:cs typeface="Aparajita" pitchFamily="34" charset="0"/>
              </a:rPr>
              <a:t>9 мая на построение полка.</a:t>
            </a:r>
            <a:endParaRPr lang="ru-RU" b="1" dirty="0" smtClean="0">
              <a:cs typeface="Aparajita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Оповестите всех своих знакомых и родственников </a:t>
            </a:r>
            <a:endParaRPr lang="ru-RU" b="1" dirty="0" smtClean="0">
              <a:cs typeface="Aparajita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о формировании "Бессмертного полка". </a:t>
            </a:r>
            <a:endParaRPr lang="ru-RU" b="1" dirty="0" smtClean="0">
              <a:cs typeface="Aparajita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cs typeface="Aparajita" pitchFamily="34" charset="0"/>
              </a:rPr>
              <a:t>Человек жив, пока жива память о нем! </a:t>
            </a:r>
            <a:endParaRPr lang="ru-RU" b="1" dirty="0">
              <a:cs typeface="Aparajita" pitchFamily="34" charset="0"/>
            </a:endParaRPr>
          </a:p>
        </p:txBody>
      </p:sp>
      <p:pic>
        <p:nvPicPr>
          <p:cNvPr id="4" name="Рисунок 3" descr="&amp;Fcy;&amp;ocy;&amp;tcy;&amp;ocy;&amp;bcy;&amp;lcy;&amp;ocy;&amp;gcy; &amp;gcy;&amp;ocy;&amp;rcy;&amp;ocy;&amp;dcy;&amp;acy; &amp;Bcy;&amp;rcy;&amp;iecy;&amp;scy;&amp;tcy;&amp;acy;. &amp;Ncy;&amp;ocy;&amp;vcy;&amp;ocy;&amp;scy;&amp;tcy;&amp;icy;, &amp;fcy;&amp;ocy;&amp;tcy;&amp;ocy;&amp;gcy;&amp;rcy;&amp;acy;&amp;fcy;&amp;icy;&amp;icy;, &amp;dcy;&amp;ocy;&amp;scy;&amp;tcy;&amp;ocy;&amp;pcy;&amp;rcy;&amp;icy;&amp;mcy;&amp;iecy;&amp;chcy;&amp;acy;&amp;tcy;&amp;iecy;&amp;lcy;&amp;softcy;&amp;ncy;&amp;ocy;&amp;scy;&amp;tcy;&amp;icy;, &amp;acy;&amp;fcy;&amp;icy;&amp;shcy;&amp;acy; - &amp;Scy;&amp;tcy;&amp;rcy;&amp;acy;&amp;ncy;&amp;icy;&amp;tscy;&amp;acy; 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877272"/>
            <a:ext cx="406794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725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056784" cy="667544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64" r="36699" b="34585"/>
          <a:stretch/>
        </p:blipFill>
        <p:spPr>
          <a:xfrm>
            <a:off x="335707" y="1412776"/>
            <a:ext cx="8422868" cy="504056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85689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386330"/>
      </p:ext>
    </p:extLst>
  </p:cSld>
  <p:clrMapOvr>
    <a:masterClrMapping/>
  </p:clrMapOvr>
  <p:transition advTm="7379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741368"/>
          </a:xfrm>
        </p:spPr>
        <p:txBody>
          <a:bodyPr>
            <a:normAutofit fontScale="25000" lnSpcReduction="20000"/>
          </a:bodyPr>
          <a:lstStyle/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 smtClean="0"/>
              <a:t>Впервые Бессмертный полк прошел 9 Мая 2012 года в Томске. В колонне Полка тогда пронесли почти 2000 портретов ветеранов и прошли более 6000 </a:t>
            </a:r>
            <a:r>
              <a:rPr lang="ru-RU" sz="7200" dirty="0" err="1" smtClean="0"/>
              <a:t>томичей</a:t>
            </a:r>
            <a:r>
              <a:rPr lang="ru-RU" sz="7200" dirty="0" smtClean="0"/>
              <a:t>. Его инициаторами стали журналисты Томской </a:t>
            </a:r>
            <a:r>
              <a:rPr lang="ru-RU" sz="7200" dirty="0" err="1" smtClean="0"/>
              <a:t>медиа</a:t>
            </a:r>
            <a:r>
              <a:rPr lang="ru-RU" sz="7200" dirty="0" smtClean="0"/>
              <a:t> -группы, которых поддержали жители города.</a:t>
            </a:r>
          </a:p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 smtClean="0"/>
              <a:t>Бессмертный полк сформировался как Общественная Некоммерческая Неполитическая Негосударственная (то есть, добровольческая)</a:t>
            </a:r>
            <a:r>
              <a:rPr lang="ru-RU" sz="7200" b="1" dirty="0" smtClean="0"/>
              <a:t> </a:t>
            </a:r>
            <a:r>
              <a:rPr lang="ru-RU" sz="7200" dirty="0" smtClean="0"/>
              <a:t>Гражданская Инициатива. Быть частью Полка может любой человек независимо от вероисповедания, национальности, политических и иных взглядов. Бессмертный полк - объединяет людей.</a:t>
            </a:r>
          </a:p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/>
              <a:t>Сохранение в каждой семье личной памяти о поколении,  прошедшем через войну - главная задача Бессмертного полка.</a:t>
            </a:r>
            <a:endParaRPr lang="ru-RU" sz="7200" dirty="0" smtClean="0"/>
          </a:p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 smtClean="0"/>
              <a:t>Формой реализации идеи стали:</a:t>
            </a:r>
          </a:p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 smtClean="0"/>
              <a:t>Народная летопись на сайте </a:t>
            </a:r>
            <a:r>
              <a:rPr lang="ru-RU" sz="7200" u="sng" dirty="0" err="1" smtClean="0">
                <a:hlinkClick r:id="rId2"/>
              </a:rPr>
              <a:t>www.moypolk.ru</a:t>
            </a:r>
            <a:r>
              <a:rPr lang="ru-RU" sz="7200" u="sng" dirty="0" smtClean="0"/>
              <a:t> </a:t>
            </a:r>
            <a:endParaRPr lang="ru-RU" sz="7200" dirty="0" smtClean="0"/>
          </a:p>
          <a:p>
            <a:pPr marL="0" indent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dirty="0" smtClean="0"/>
              <a:t>Марши и собрания потомков 9 Мая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2755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296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 мая 2013 года,</a:t>
            </a:r>
            <a:r>
              <a:rPr lang="ru-RU" dirty="0" smtClean="0"/>
              <a:t> уже в более чем ста двадцати городах и селах России, а также Украины, Казахстана, </a:t>
            </a:r>
            <a:r>
              <a:rPr lang="ru-RU" dirty="0" err="1" smtClean="0"/>
              <a:t>Кыргыстана</a:t>
            </a:r>
            <a:r>
              <a:rPr lang="ru-RU" dirty="0" smtClean="0"/>
              <a:t> прошел Бессмертный полк. В ряде городов - Томск, Барнаул, Тула — число горожан достигало 20.000 человек. В Екатеринбурге, Новосибирске, Благовещенске, Волгограде, Кургане, Перми, Ростове-на-Дону, Луге - от 5.000 до 10.000 человек. Всего 9 Мая 2013 года Бессмертный полк в четырех странах объединил, по неполным данным, более 180.000 человек разных национальностей. </a:t>
            </a:r>
          </a:p>
          <a:p>
            <a:r>
              <a:rPr lang="ru-RU" dirty="0" smtClean="0"/>
              <a:t>Одновременно, на сайте Бессмертного полка пишется народная летопись войны. Каждый гражданин может оставить здесь историю своего солдата.</a:t>
            </a:r>
            <a:br>
              <a:rPr lang="ru-RU" dirty="0" smtClean="0"/>
            </a:br>
            <a:r>
              <a:rPr lang="ru-RU" dirty="0" smtClean="0"/>
              <a:t>Сегодня сайт собрал десятки тысяч биографий из разных уголков России, Украины,  Казахстана, Кыргызстана, Израиля и других стран.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9 Мая 2014 года</a:t>
            </a:r>
            <a:r>
              <a:rPr lang="ru-RU" dirty="0" smtClean="0"/>
              <a:t> в рядах Бессмертного полка вышли почтить память своих предков более полумиллиона человек. Наибольшее число граждан собрали </a:t>
            </a:r>
            <a:r>
              <a:rPr lang="ru-RU" b="1" dirty="0" smtClean="0"/>
              <a:t>Полки в Санкт-Петербурге — 30.000 горожан,</a:t>
            </a:r>
            <a:r>
              <a:rPr lang="ru-RU" dirty="0" smtClean="0"/>
              <a:t> Томске — более 25.000, Барнауле и Туле — более 20.000, Новосибирске, Екатеринбурге, Перми — более 10.000. </a:t>
            </a:r>
          </a:p>
          <a:p>
            <a:r>
              <a:rPr lang="ru-RU" dirty="0" smtClean="0"/>
              <a:t>В настоящее время Штаб Гражданской инициативы ведет подготовку к проведению 9 Мая 2015 года. На сегодня координаторы Полка находятся почти в 600 населенных пунктах 10 стран — России, Украины, Казахстана, Кыргызстана, Израиля, Республики Беларусь, Эстонии, Монголии, США, Норвегии.</a:t>
            </a:r>
          </a:p>
          <a:p>
            <a:r>
              <a:rPr lang="ru-RU" dirty="0" smtClean="0"/>
              <a:t>Гражданская инициатива «Бессмертный полк» поддержана Российским Оргкомитетом "Победа" и ровно такую же поддержку РОК рекомендовал местным властям оказывать координаторам Полка в регионах.</a:t>
            </a:r>
          </a:p>
          <a:p>
            <a:r>
              <a:rPr lang="ru-RU" dirty="0" smtClean="0"/>
              <a:t>....летопись продолжается.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4506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ypolk.ru/sites/default/files/user_uploaded/user9801/d7vsk2oblc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5867400" cy="7683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январе 2014 года Министерством юстиции РФ зарегистрировано межрегиональное историко-патриотическое движение «Бессмертный полк». К Полку присоединяются Израиль и Республика Беларусь.</a:t>
            </a:r>
            <a:endParaRPr lang="ru-RU" dirty="0"/>
          </a:p>
        </p:txBody>
      </p:sp>
    </p:spTree>
  </p:cSld>
  <p:clrMapOvr>
    <a:masterClrMapping/>
  </p:clrMapOvr>
  <p:transition advTm="925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04056"/>
          </a:xfrm>
        </p:spPr>
        <p:txBody>
          <a:bodyPr>
            <a:noAutofit/>
          </a:bodyPr>
          <a:lstStyle/>
          <a:p>
            <a:pPr marL="0" indent="360000"/>
            <a:r>
              <a:rPr lang="ru-RU" sz="3000" b="1" dirty="0" smtClean="0"/>
              <a:t>Устав Полка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6237312"/>
          </a:xfrm>
        </p:spPr>
        <p:txBody>
          <a:bodyPr>
            <a:normAutofit fontScale="25000" lnSpcReduction="2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1. Бессмертный полк своей главной задачей считает сохранение в каждой семье личной памяти о поколении Великой Отечественной войны.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2. Участие в Бессмертном полку подразумевает, что каждый кто помнит и чтит своего родственника -  ветерана армии и флота,  партизана, подпольщика, бойца Сопротивления, труженика тыла, узника концлагеря, блокадника, ребенка войны, 9 Мая выходит на улицы города с его фотографией, чтобы  принять участие в параде в колонне Бессмертного полка, либо самостоятельно отдать дань памяти, принеся транспарант с портретом или фотографию к Вечному огню, иному памятному месту.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3. Бессмертный полк  — Некоммерческая, Неполитическая, Негосударственная Гражданская Инициатива. Встать в ряды полка может каждый гражданин независимо от вероисповедания, национальности, политических и иных взглядов. Бессмертный полк  объединяет людей. Все, что служит иному, для нас неприемлемо. Одна страна - один Полк. 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4. Бессмертный полк не может быть </a:t>
            </a:r>
            <a:r>
              <a:rPr lang="ru-RU" sz="5600" b="1" dirty="0" err="1" smtClean="0"/>
              <a:t>имиджевой</a:t>
            </a:r>
            <a:r>
              <a:rPr lang="ru-RU" sz="5600" b="1" dirty="0" smtClean="0"/>
              <a:t> площадкой. Исключено использование любой корпоративной или иной символики во всем, что имеет отношение к Бессмертному полку.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5. Полк не может быть персонализирован ни в одном, даже самом уважаемом человеке: политике, общественном деятеле, чиновнике. Полк  - это миллионы ушедших и их потомки. 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6. Координацией и помощью в проведении парада Полка 9 Мая занимается штаб Бессмертного полка, куда наряду с организаторами Гражданской инициативы 9 Мая 2012 года, входят организации и граждане безусловно разделяющие положения Устава и выразившие готовность стать координаторами Полка в своем регионе.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7. В целях сохранения Устава, решения спорных вопросов, выражения коллективного мнения городов Гражданской инициативы, образован Открытый Совет Полка. Войти в  него, заявив о своем желании,  может каждый координатор имеющий опыт проведения в своем регионе Бессмертного полка  в соответствии с принципами Устава. 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8. Изменения и дополнения в Устав могут вноситься решением большинства городов Открытого Совета Полка.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9. Наша конечная цель  - превратить Бессмертный полк во всенародную традицию празднования Дня Победы 9 Мая. </a:t>
            </a:r>
          </a:p>
          <a:p>
            <a:pPr>
              <a:lnSpc>
                <a:spcPct val="120000"/>
              </a:lnSpc>
            </a:pPr>
            <a:endParaRPr lang="ru-RU" sz="5600" dirty="0"/>
          </a:p>
        </p:txBody>
      </p:sp>
    </p:spTree>
  </p:cSld>
  <p:clrMapOvr>
    <a:masterClrMapping/>
  </p:clrMapOvr>
  <p:transition advTm="84974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Эмблема «Бессмертный полк»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Звезда с журавли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1707356"/>
            <a:ext cx="5715000" cy="4219575"/>
          </a:xfrm>
        </p:spPr>
      </p:pic>
    </p:spTree>
  </p:cSld>
  <p:clrMapOvr>
    <a:masterClrMapping/>
  </p:clrMapOvr>
  <p:transition advTm="5834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8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Для участия в данном проекте необходимо: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42784" cy="55892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marL="0">
              <a:lnSpc>
                <a:spcPct val="13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ru-RU" sz="1800" dirty="0" smtClean="0"/>
              <a:t>Узнать биографию деда, прадеда или другого родственника – ветерана Великой Отечественной войны, не дожившего до наших дней, который уже никогда сам не сможет пройти на параде; </a:t>
            </a:r>
          </a:p>
          <a:p>
            <a:pPr marL="0">
              <a:lnSpc>
                <a:spcPct val="13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ru-RU" sz="1800" dirty="0" smtClean="0"/>
              <a:t>Изготовить транспарант/</a:t>
            </a:r>
            <a:r>
              <a:rPr lang="ru-RU" sz="1800" dirty="0" err="1" smtClean="0"/>
              <a:t>штендер</a:t>
            </a:r>
            <a:r>
              <a:rPr lang="ru-RU" sz="1800" dirty="0" smtClean="0"/>
              <a:t> с фотографией ветерана (размеры 245 на 335 мм) с указанием фамилии, имени, отчества и воинского звания. </a:t>
            </a:r>
          </a:p>
          <a:p>
            <a:pPr marL="0">
              <a:lnSpc>
                <a:spcPct val="13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ru-RU" sz="1800" dirty="0" smtClean="0"/>
              <a:t>Если фотография отсутствует, то можно изготовить транспарант/</a:t>
            </a:r>
            <a:r>
              <a:rPr lang="ru-RU" sz="1800" dirty="0" err="1" smtClean="0"/>
              <a:t>штендер</a:t>
            </a:r>
            <a:r>
              <a:rPr lang="ru-RU" sz="1800" dirty="0" smtClean="0"/>
              <a:t> без фотографии с указанием фамилии, имени, отчества и воинского звания ветерана. На плакате можно разместить эмблему акции «Бессмертный полк», скачать ее можно на сайте: </a:t>
            </a:r>
            <a:r>
              <a:rPr lang="ru-RU" sz="1800" dirty="0" smtClean="0">
                <a:hlinkClick r:id="rId2"/>
              </a:rPr>
              <a:t>http://moypolk.ru/blagoveshchensk/news/emblema-bessmertnogo-polka</a:t>
            </a:r>
            <a:r>
              <a:rPr lang="ru-RU" sz="1800" dirty="0" smtClean="0"/>
              <a:t>;</a:t>
            </a:r>
          </a:p>
          <a:p>
            <a:pPr marL="0">
              <a:lnSpc>
                <a:spcPct val="13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ru-RU" sz="1800" dirty="0" smtClean="0"/>
              <a:t>Изготовить транспарант можно самостоятельно, кроме того, заказы на изготовление транспарантов принимают в сети «</a:t>
            </a:r>
            <a:r>
              <a:rPr lang="ru-RU" sz="1800" dirty="0" err="1" smtClean="0"/>
              <a:t>Копицентр</a:t>
            </a:r>
            <a:r>
              <a:rPr lang="ru-RU" sz="1800" dirty="0" smtClean="0"/>
              <a:t>»; </a:t>
            </a:r>
          </a:p>
          <a:p>
            <a:pPr marL="0">
              <a:lnSpc>
                <a:spcPct val="13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ru-RU" sz="1800" dirty="0" smtClean="0"/>
              <a:t>В случае отсутствия транспаранта, участник акции вправе встать в строй колонны «Бессмертного полка» с фотографией любого формата.</a:t>
            </a:r>
          </a:p>
          <a:p>
            <a:endParaRPr lang="ru-RU" sz="1400" dirty="0"/>
          </a:p>
        </p:txBody>
      </p:sp>
    </p:spTree>
  </p:cSld>
  <p:clrMapOvr>
    <a:masterClrMapping/>
  </p:clrMapOvr>
  <p:transition advTm="31527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732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Калининский район Санкт-Петербурга   примет участие в шествии  по Невскому проспекту 9 мая 2015 года</vt:lpstr>
      <vt:lpstr>Они должны идти победным строем в любые времена! </vt:lpstr>
      <vt:lpstr>Слайд 3</vt:lpstr>
      <vt:lpstr>Слайд 4</vt:lpstr>
      <vt:lpstr>Слайд 5</vt:lpstr>
      <vt:lpstr>Слайд 6</vt:lpstr>
      <vt:lpstr>Устав Полка</vt:lpstr>
      <vt:lpstr>Эмблема «Бессмертный полк»</vt:lpstr>
      <vt:lpstr> Для участия в данном проекте необходимо:</vt:lpstr>
      <vt:lpstr>Слайд 10</vt:lpstr>
      <vt:lpstr>Фамилия  Имя Отчество звание</vt:lpstr>
      <vt:lpstr>Слайд 12</vt:lpstr>
      <vt:lpstr>  В Санкт-Петербурге начался прием заказов на изготовления штендеров  </vt:lpstr>
      <vt:lpstr>ЗАПИШИ ДЕДА В ПОЛК! 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Калининский район Санкт</dc:title>
  <dc:creator>Листратова Наталья Григорьевна</dc:creator>
  <cp:lastModifiedBy>Листратова Наталья Григорьевна</cp:lastModifiedBy>
  <cp:revision>47</cp:revision>
  <dcterms:created xsi:type="dcterms:W3CDTF">2015-03-20T10:50:52Z</dcterms:created>
  <dcterms:modified xsi:type="dcterms:W3CDTF">2015-03-30T13:55:31Z</dcterms:modified>
</cp:coreProperties>
</file>